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9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62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379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5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30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4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7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70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26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8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39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7" r:id="rId5"/>
    <p:sldLayoutId id="2147483721" r:id="rId6"/>
    <p:sldLayoutId id="2147483722" r:id="rId7"/>
    <p:sldLayoutId id="2147483723" r:id="rId8"/>
    <p:sldLayoutId id="2147483726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EDE456BD-92EA-4D1E-84A4-EB2115469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7" b="14464"/>
          <a:stretch/>
        </p:blipFill>
        <p:spPr>
          <a:xfrm>
            <a:off x="-1" y="295846"/>
            <a:ext cx="12191999" cy="6857990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8CD0F-03EC-42D7-A8D2-04D1863F7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MIS 665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F6FEB-AFEC-4E9B-B00F-BEEA52A34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/>
              <a:t>Grant Ferrel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509766-C629-4ED1-8096-FB239F36B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4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132"/>
    </mc:Choice>
    <mc:Fallback>
      <p:transition spd="slow" advTm="23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71CF-C776-4CF1-8F55-3BE00549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4672-5517-4AB1-A27B-4008D6831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/>
          <a:lstStyle/>
          <a:p>
            <a:r>
              <a:rPr lang="en-US" dirty="0"/>
              <a:t>- Results did not appear promising for the purpose of helping us identify particular factors for useful in our predictions. </a:t>
            </a:r>
          </a:p>
          <a:p>
            <a:r>
              <a:rPr lang="en-US" dirty="0"/>
              <a:t>- Cluster plots inconclusive</a:t>
            </a:r>
          </a:p>
          <a:p>
            <a:r>
              <a:rPr lang="en-US" dirty="0"/>
              <a:t>- Elbow method determined 5 clusters were ideal.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80AB6-B0E0-4966-8B1D-A26799727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49" y="2108201"/>
            <a:ext cx="3498583" cy="2109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43414-2003-4DA8-B51F-B5F8A8AF9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133" y="4564167"/>
            <a:ext cx="2181225" cy="13049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11FCD3D-3A22-4FF2-A719-30BA16F7A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0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77"/>
    </mc:Choice>
    <mc:Fallback>
      <p:transition spd="slow" advTm="87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23F4-A04B-4441-9057-4D40087A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C3236-B78B-425C-A5A6-3C2551BB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Important factors identified in correlation analysis and confirmed in regression analysis. </a:t>
            </a:r>
          </a:p>
          <a:p>
            <a:r>
              <a:rPr lang="en-US" dirty="0"/>
              <a:t>- Utilize identified factors to produce high scoring movies</a:t>
            </a:r>
          </a:p>
          <a:p>
            <a:endParaRPr lang="en-US" dirty="0"/>
          </a:p>
          <a:p>
            <a:r>
              <a:rPr lang="en-US" u="sng" dirty="0"/>
              <a:t>Possible improvements</a:t>
            </a:r>
          </a:p>
          <a:p>
            <a:r>
              <a:rPr lang="en-US" dirty="0"/>
              <a:t>- Increase the amount of data collected to help in our clustering </a:t>
            </a:r>
          </a:p>
          <a:p>
            <a:r>
              <a:rPr lang="en-US" dirty="0"/>
              <a:t>- isolate high scoring and low scoring variables in a single data frame and re-run clustering/classification.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A74D4D-4F22-4AE7-9DCB-2CA2FDA45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9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701"/>
    </mc:Choice>
    <mc:Fallback>
      <p:transition spd="slow" advTm="140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DDE9-39A1-4DE5-B5F4-201D74B7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C223-E3D4-4781-AC5E-3F6CB526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/>
              <a:t>Determine factors that help predict IMDB score by…</a:t>
            </a:r>
            <a:endParaRPr lang="en-US" sz="3000" dirty="0"/>
          </a:p>
          <a:p>
            <a:pPr lvl="2">
              <a:buFontTx/>
              <a:buChar char="-"/>
            </a:pPr>
            <a:r>
              <a:rPr lang="en-US" sz="2600" dirty="0"/>
              <a:t> Data visualization</a:t>
            </a:r>
          </a:p>
          <a:p>
            <a:pPr lvl="2">
              <a:buFontTx/>
              <a:buChar char="-"/>
            </a:pPr>
            <a:r>
              <a:rPr lang="en-US" sz="2600" dirty="0"/>
              <a:t>Regression analysis</a:t>
            </a:r>
          </a:p>
          <a:p>
            <a:pPr lvl="2">
              <a:buFontTx/>
              <a:buChar char="-"/>
            </a:pPr>
            <a:r>
              <a:rPr lang="en-US" sz="2600" dirty="0"/>
              <a:t>Classification analysis</a:t>
            </a:r>
          </a:p>
          <a:p>
            <a:pPr lvl="2">
              <a:buFontTx/>
              <a:buChar char="-"/>
            </a:pPr>
            <a:r>
              <a:rPr lang="en-US" sz="2600" dirty="0"/>
              <a:t>Clustering Analysis</a:t>
            </a:r>
          </a:p>
          <a:p>
            <a:pPr lvl="2">
              <a:buFontTx/>
              <a:buChar char="-"/>
            </a:pPr>
            <a:r>
              <a:rPr lang="en-US" sz="2600" dirty="0"/>
              <a:t>Storytelling / Conclusion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8ABAE4-01E1-49D5-B1CA-02D613D645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4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80"/>
    </mc:Choice>
    <mc:Fallback>
      <p:transition spd="slow" advTm="28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C3CA-4D98-4268-BE1F-BCD13E7A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&amp; Business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0D36-114A-4345-ABEC-4A3C658A5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9962"/>
            <a:ext cx="3811604" cy="3760891"/>
          </a:xfrm>
        </p:spPr>
        <p:txBody>
          <a:bodyPr/>
          <a:lstStyle/>
          <a:p>
            <a:r>
              <a:rPr lang="en-US" dirty="0"/>
              <a:t>- Movie data has clear normal distribution centered on 7. </a:t>
            </a:r>
          </a:p>
          <a:p>
            <a:r>
              <a:rPr lang="en-US" dirty="0"/>
              <a:t>- Vast majority of movies score above average</a:t>
            </a:r>
          </a:p>
          <a:p>
            <a:r>
              <a:rPr lang="en-US" dirty="0"/>
              <a:t>- Target area 8 – 10 IMDB score</a:t>
            </a:r>
          </a:p>
          <a:p>
            <a:pPr lvl="1"/>
            <a:r>
              <a:rPr lang="en-US" dirty="0"/>
              <a:t>- approx. top 25% of movies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E86C2-D140-409A-A38A-EDC7CD032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917" y="2108201"/>
            <a:ext cx="5408414" cy="404441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81466AE-8DBD-4763-A93E-34ADE04E9F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4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57"/>
    </mc:Choice>
    <mc:Fallback>
      <p:transition spd="slow" advTm="87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E950-1C03-4071-BACE-FE954E1C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and Business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CD7BE-0229-4E94-A906-0E5107EBF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/>
          <a:lstStyle/>
          <a:p>
            <a:r>
              <a:rPr lang="en-US" dirty="0"/>
              <a:t>- Clear positive correlation between IMDB score and the number of people who voted. </a:t>
            </a:r>
          </a:p>
          <a:p>
            <a:r>
              <a:rPr lang="en-US" dirty="0"/>
              <a:t>- more people vote for the good movies</a:t>
            </a:r>
          </a:p>
          <a:p>
            <a:pPr lvl="1"/>
            <a:r>
              <a:rPr lang="en-US" dirty="0"/>
              <a:t> people watch good movies</a:t>
            </a:r>
          </a:p>
          <a:p>
            <a:pPr lvl="1">
              <a:buFontTx/>
              <a:buChar char="-"/>
            </a:pPr>
            <a:r>
              <a:rPr lang="en-US" dirty="0"/>
              <a:t>Strongest correlation we have. </a:t>
            </a:r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6B969-41A7-4272-AE65-EC94F0AC2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2108201"/>
            <a:ext cx="5303958" cy="414688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23BD9C-A60B-4D9C-863C-4C674F9F43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5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53"/>
    </mc:Choice>
    <mc:Fallback>
      <p:transition spd="slow" advTm="49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F117-FF3B-43B9-B0AA-6100170A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and Business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4E61-6250-419D-8EEE-4F07242BF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/>
          <a:lstStyle/>
          <a:p>
            <a:r>
              <a:rPr lang="en-US" dirty="0"/>
              <a:t>- Overall trend for older movies to be scored higher</a:t>
            </a:r>
          </a:p>
          <a:p>
            <a:r>
              <a:rPr lang="en-US" dirty="0"/>
              <a:t>- Seems counterintuitive</a:t>
            </a:r>
          </a:p>
          <a:p>
            <a:r>
              <a:rPr lang="en-US" dirty="0"/>
              <a:t>- Maybe people really enjoy the classics and therefore score them higher?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3BE44-1CE4-4C24-B07A-45BED190A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242" y="2046428"/>
            <a:ext cx="4525478" cy="41254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7B413B-BFBF-4BDE-A6B0-9BC85B8BF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42"/>
    </mc:Choice>
    <mc:Fallback>
      <p:transition spd="slow" advTm="100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C9F1-36AA-4DE6-819C-B42B3C0A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and Business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C370-8F9F-4705-B306-54FE94B3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2369"/>
            <a:ext cx="5111015" cy="3760891"/>
          </a:xfrm>
        </p:spPr>
        <p:txBody>
          <a:bodyPr/>
          <a:lstStyle/>
          <a:p>
            <a:r>
              <a:rPr lang="en-US" dirty="0"/>
              <a:t>- Top 10 actors_1 values percentage of movies</a:t>
            </a:r>
          </a:p>
          <a:p>
            <a:r>
              <a:rPr lang="en-US" dirty="0"/>
              <a:t>- Significant proportion of our data set movies list these 10 actors as actor #1. </a:t>
            </a:r>
          </a:p>
          <a:p>
            <a:r>
              <a:rPr lang="en-US" dirty="0"/>
              <a:t>- All well known famous people.</a:t>
            </a:r>
          </a:p>
          <a:p>
            <a:r>
              <a:rPr lang="en-US" dirty="0"/>
              <a:t>- Clearly it is important for movies to have a high visibility actor for the main role.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0F1BF-57C1-4E33-97A4-D4739ED85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203" y="2488750"/>
            <a:ext cx="5144244" cy="304577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1A5DE8-3A05-4425-B8E2-37F070463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5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24"/>
    </mc:Choice>
    <mc:Fallback>
      <p:transition spd="slow" advTm="90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3E3F-7449-4D74-8821-9710A66E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6982-FAF3-453F-88BE-A4C6405D3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/>
          <a:lstStyle/>
          <a:p>
            <a:r>
              <a:rPr lang="en-US" dirty="0"/>
              <a:t>- Most significant predictors</a:t>
            </a:r>
          </a:p>
          <a:p>
            <a:pPr lvl="1"/>
            <a:r>
              <a:rPr lang="en-US" dirty="0"/>
              <a:t>Number of people who voted for the movie (0.482)</a:t>
            </a:r>
          </a:p>
          <a:p>
            <a:pPr lvl="1"/>
            <a:r>
              <a:rPr lang="en-US" dirty="0"/>
              <a:t>Number of critical reviews on </a:t>
            </a:r>
            <a:r>
              <a:rPr lang="en-US" dirty="0" err="1"/>
              <a:t>imdb</a:t>
            </a:r>
            <a:r>
              <a:rPr lang="en-US" dirty="0"/>
              <a:t> (0.348)</a:t>
            </a:r>
          </a:p>
          <a:p>
            <a:pPr lvl="1"/>
            <a:r>
              <a:rPr lang="en-US" dirty="0"/>
              <a:t>Duration in minutes (0.366)</a:t>
            </a:r>
          </a:p>
          <a:p>
            <a:pPr lvl="1"/>
            <a:r>
              <a:rPr lang="en-US" dirty="0"/>
              <a:t>Number of users who gave a review (0.325)</a:t>
            </a:r>
          </a:p>
          <a:p>
            <a:pPr lvl="1"/>
            <a:r>
              <a:rPr lang="en-US" dirty="0"/>
              <a:t>Number of Facebook likes in the movie page (0.281)</a:t>
            </a:r>
          </a:p>
          <a:p>
            <a:pPr lvl="1"/>
            <a:r>
              <a:rPr lang="en-US" dirty="0"/>
              <a:t>Movies whose content rating is R (0.159)</a:t>
            </a:r>
          </a:p>
          <a:p>
            <a:pPr lvl="1"/>
            <a:r>
              <a:rPr lang="en-US" dirty="0"/>
              <a:t>Number of likes on Director on his/her Facebook Page (0.192)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1F305-081A-4696-BCC3-447EA38E8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580" y="1973179"/>
            <a:ext cx="4527606" cy="420701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17CEEF-C2D8-428E-B2E8-6296E771CB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3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674"/>
    </mc:Choice>
    <mc:Fallback>
      <p:transition spd="slow" advTm="89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E687-7A79-4B91-9A4D-B47AD7C7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Forrest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CE533-66D9-4CD8-8920-799A13016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298257" cy="3760891"/>
          </a:xfrm>
        </p:spPr>
        <p:txBody>
          <a:bodyPr/>
          <a:lstStyle/>
          <a:p>
            <a:r>
              <a:rPr lang="en-US" dirty="0"/>
              <a:t>- Best regression model we were able to produce.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C1416-EAE0-4D91-8775-DE2DDDA79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67" y="2006367"/>
            <a:ext cx="4317849" cy="532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F4010-4479-4929-93F5-232FEA079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034" y="2432560"/>
            <a:ext cx="5458877" cy="376089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6FA123-D120-42EB-AE67-647E11299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1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05"/>
    </mc:Choice>
    <mc:Fallback>
      <p:transition spd="slow" advTm="88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0179-C6E4-483B-A992-540FB3FB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DC3C-872C-42DA-8838-1C25BC31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/>
          <a:lstStyle/>
          <a:p>
            <a:r>
              <a:rPr lang="en-US" dirty="0"/>
              <a:t>- Best model we were able to produce in terms of accuracy</a:t>
            </a:r>
          </a:p>
          <a:p>
            <a:r>
              <a:rPr lang="en-US" dirty="0"/>
              <a:t>- 70.18 % prediction accuracy of our model.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D2FE6-45E2-4106-88AB-D09D959C6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70" y="2536083"/>
            <a:ext cx="4705350" cy="29051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31FFC3-46BA-446E-BC64-742D3FD0B7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2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23"/>
    </mc:Choice>
    <mc:Fallback>
      <p:transition spd="slow" advTm="65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DarkSeedRightStep">
      <a:dk1>
        <a:srgbClr val="000000"/>
      </a:dk1>
      <a:lt1>
        <a:srgbClr val="FFFFFF"/>
      </a:lt1>
      <a:dk2>
        <a:srgbClr val="412A24"/>
      </a:dk2>
      <a:lt2>
        <a:srgbClr val="E2E8E4"/>
      </a:lt2>
      <a:accent1>
        <a:srgbClr val="C34D97"/>
      </a:accent1>
      <a:accent2>
        <a:srgbClr val="B13B54"/>
      </a:accent2>
      <a:accent3>
        <a:srgbClr val="C3654D"/>
      </a:accent3>
      <a:accent4>
        <a:srgbClr val="B1853B"/>
      </a:accent4>
      <a:accent5>
        <a:srgbClr val="A4A842"/>
      </a:accent5>
      <a:accent6>
        <a:srgbClr val="7BB13B"/>
      </a:accent6>
      <a:hlink>
        <a:srgbClr val="6471CB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399</Words>
  <Application>Microsoft Office PowerPoint</Application>
  <PresentationFormat>Widescreen</PresentationFormat>
  <Paragraphs>53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Georgia Pro Cond Light</vt:lpstr>
      <vt:lpstr>Speak Pro</vt:lpstr>
      <vt:lpstr>RetrospectVTI</vt:lpstr>
      <vt:lpstr>MIS 665 Final Project</vt:lpstr>
      <vt:lpstr>Business Understanding</vt:lpstr>
      <vt:lpstr>Data Visualization &amp; Business Intelligence</vt:lpstr>
      <vt:lpstr>Data Visualization and Business Intelligence</vt:lpstr>
      <vt:lpstr>Data Visualization and Business Intelligence</vt:lpstr>
      <vt:lpstr>Data Visualization and Business Intelligence</vt:lpstr>
      <vt:lpstr>Correlation Analysis</vt:lpstr>
      <vt:lpstr>Random Forrest Regression</vt:lpstr>
      <vt:lpstr>Decision Tree Classification</vt:lpstr>
      <vt:lpstr>Clustering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665 Final Project</dc:title>
  <dc:creator>Grant Ferrel</dc:creator>
  <cp:lastModifiedBy>Grant Ferrel</cp:lastModifiedBy>
  <cp:revision>10</cp:revision>
  <dcterms:created xsi:type="dcterms:W3CDTF">2019-12-11T00:55:37Z</dcterms:created>
  <dcterms:modified xsi:type="dcterms:W3CDTF">2019-12-11T03:06:25Z</dcterms:modified>
</cp:coreProperties>
</file>